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5301" autoAdjust="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544" y="585216"/>
            <a:ext cx="11649456" cy="2262781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Автомобиль.</a:t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>Из  истории создания…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408" y="3621024"/>
            <a:ext cx="5875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 пересечении двух величайших изобретений </a:t>
            </a:r>
          </a:p>
          <a:p>
            <a:r>
              <a:rPr lang="ru-RU" b="1" dirty="0" smtClean="0"/>
              <a:t>– колеса и двигателя – родился автомобиль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89" y="4903724"/>
            <a:ext cx="2032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3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336" y="624110"/>
            <a:ext cx="10506455" cy="1433290"/>
          </a:xfrm>
        </p:spPr>
        <p:txBody>
          <a:bodyPr>
            <a:noAutofit/>
          </a:bodyPr>
          <a:lstStyle/>
          <a:p>
            <a:r>
              <a:rPr lang="ru-RU" sz="2800" dirty="0"/>
              <a:t>В 1899 г. был выпущен первый автомобиль фир­мы </a:t>
            </a:r>
            <a:r>
              <a:rPr lang="de-DE" sz="2800" dirty="0"/>
              <a:t>DMG </a:t>
            </a:r>
            <a:r>
              <a:rPr lang="ru-RU" sz="2800" dirty="0"/>
              <a:t>«мерседес», названный по имени дочери совладельца компании Эмиля Елинека, в те годы ведущего конструктора фирмы.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Picture 2" descr="Приключения «месье Мерседес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06" y="3112841"/>
            <a:ext cx="2006708" cy="3046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5344" y="6245352"/>
            <a:ext cx="163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Эмиль Елинек</a:t>
            </a:r>
            <a:endParaRPr lang="ru-RU" sz="1600" dirty="0"/>
          </a:p>
        </p:txBody>
      </p:sp>
      <p:pic>
        <p:nvPicPr>
          <p:cNvPr id="6" name="Picture 4" descr="http://www.fresher.ru/images6/priklyucheniya-mese-mersedesa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19" y="3039689"/>
            <a:ext cx="2252889" cy="2932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07592" y="6245352"/>
            <a:ext cx="6090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Та самая Мерседес… </a:t>
            </a:r>
            <a:r>
              <a:rPr lang="ru-RU" sz="1400" dirty="0" smtClean="0"/>
              <a:t>(</a:t>
            </a:r>
            <a:r>
              <a:rPr lang="ru-RU" sz="1400" dirty="0" err="1"/>
              <a:t>Адрианне</a:t>
            </a:r>
            <a:r>
              <a:rPr lang="ru-RU" sz="1400" dirty="0"/>
              <a:t> </a:t>
            </a:r>
            <a:r>
              <a:rPr lang="ru-RU" sz="1400" dirty="0" err="1"/>
              <a:t>Марриэте</a:t>
            </a:r>
            <a:r>
              <a:rPr lang="ru-RU" sz="1400" dirty="0"/>
              <a:t> </a:t>
            </a:r>
            <a:r>
              <a:rPr lang="ru-RU" sz="1400" dirty="0" err="1"/>
              <a:t>Рамоне</a:t>
            </a:r>
            <a:r>
              <a:rPr lang="ru-RU" sz="1400" dirty="0"/>
              <a:t> Елинек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8173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091" y="1081020"/>
            <a:ext cx="52462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Изобретатели </a:t>
            </a:r>
            <a:r>
              <a:rPr lang="ru-RU" dirty="0" err="1" smtClean="0"/>
              <a:t>Готлиб</a:t>
            </a:r>
            <a:r>
              <a:rPr lang="ru-RU" dirty="0" smtClean="0"/>
              <a:t> </a:t>
            </a:r>
            <a:r>
              <a:rPr lang="ru-RU" dirty="0" err="1" smtClean="0"/>
              <a:t>Даймлер</a:t>
            </a:r>
            <a:r>
              <a:rPr lang="ru-RU" dirty="0" smtClean="0"/>
              <a:t>, Вильгельм Майбах и Николаус Отто решили, что топливом для их двигателя должен быть продукт перегонки нефти, был выбран наиболее воспламеняющийся бензин. </a:t>
            </a:r>
            <a:r>
              <a:rPr lang="ru-RU" dirty="0"/>
              <a:t>Выбор в его пользу был продиктован способностью этого нефтеперегонного продукта испаряться при низких температурах. Именно для этого двигателя </a:t>
            </a:r>
            <a:r>
              <a:rPr lang="ru-RU" dirty="0" err="1"/>
              <a:t>Даймлер</a:t>
            </a:r>
            <a:r>
              <a:rPr lang="ru-RU" dirty="0"/>
              <a:t> и Майбах изобрели калильную свечу, поджигающую топливно-воздушную смесь.</a:t>
            </a:r>
            <a:endParaRPr lang="ru-RU" dirty="0" smtClean="0"/>
          </a:p>
          <a:p>
            <a:pPr algn="ctr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050" name="Picture 2" descr="http://www.avtovzglyad.ru/media/artinnerold/b0/ea/65/495_16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650" y="507829"/>
            <a:ext cx="3021733" cy="5813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1296" y="53475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1885 г. Они разработали карбюратор и сконструировали первый двигатель.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60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1886 год – первый четырехколесный автомобиль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avtovzglyad.ru/media/artinnerold/9c/70/dd/495_1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43" y="1905000"/>
            <a:ext cx="45243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832" y="2075688"/>
            <a:ext cx="5593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Даймлер</a:t>
            </a:r>
            <a:r>
              <a:rPr lang="ru-RU" dirty="0" smtClean="0"/>
              <a:t> и Майбах 8 марта 1986 г. Привезли к дому карету, сказав соседям, что это подарок госпоже </a:t>
            </a:r>
            <a:r>
              <a:rPr lang="ru-RU" dirty="0" err="1" smtClean="0"/>
              <a:t>Даймлер</a:t>
            </a:r>
            <a:r>
              <a:rPr lang="ru-RU" dirty="0" smtClean="0"/>
              <a:t> на день рождения. На эту карету Майбах установил двигатель </a:t>
            </a:r>
            <a:r>
              <a:rPr lang="ru-RU" dirty="0" err="1" smtClean="0"/>
              <a:t>тмощностью</a:t>
            </a:r>
            <a:r>
              <a:rPr lang="ru-RU" dirty="0" smtClean="0"/>
              <a:t> 1,5 </a:t>
            </a:r>
            <a:r>
              <a:rPr lang="ru-RU" dirty="0" err="1" smtClean="0"/>
              <a:t>л.с</a:t>
            </a:r>
            <a:r>
              <a:rPr lang="ru-RU" dirty="0" smtClean="0"/>
              <a:t>. И ременную передачу к колесам. Таким был первый </a:t>
            </a:r>
            <a:r>
              <a:rPr lang="ru-RU" dirty="0" err="1" smtClean="0"/>
              <a:t>четырехкорлесный</a:t>
            </a:r>
            <a:r>
              <a:rPr lang="ru-RU" dirty="0" smtClean="0"/>
              <a:t> самодвижущийся со скоростью 16 км/ч  </a:t>
            </a:r>
            <a:r>
              <a:rPr lang="ru-RU" dirty="0"/>
              <a:t>экипаж</a:t>
            </a:r>
          </a:p>
        </p:txBody>
      </p:sp>
    </p:spTree>
    <p:extLst>
      <p:ext uri="{BB962C8B-B14F-4D97-AF65-F5344CB8AC3E}">
        <p14:creationId xmlns:p14="http://schemas.microsoft.com/office/powerpoint/2010/main" val="306402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Карла Фридриха Михаэля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072" y="2029968"/>
            <a:ext cx="9785540" cy="388125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своей мастерской Карл </a:t>
            </a:r>
            <a:r>
              <a:rPr lang="ru-RU" dirty="0" err="1"/>
              <a:t>Бенц</a:t>
            </a:r>
            <a:r>
              <a:rPr lang="ru-RU" dirty="0"/>
              <a:t> приступил к созданию новых двигателей внутреннего сгорания. 31 декабря 1878 года он получил патент на двухтактный бензиновый двигатель.</a:t>
            </a:r>
          </a:p>
          <a:p>
            <a:r>
              <a:rPr lang="ru-RU" dirty="0"/>
              <a:t>Вскоре Карл </a:t>
            </a:r>
            <a:r>
              <a:rPr lang="ru-RU" dirty="0" err="1"/>
              <a:t>Бенц</a:t>
            </a:r>
            <a:r>
              <a:rPr lang="ru-RU" dirty="0"/>
              <a:t> запатентовал все важные узлы и системы будущего автомобиля: акселератор, систему зажигания, работающую от батареи и свечу зажигания</a:t>
            </a:r>
            <a:r>
              <a:rPr lang="ru-RU" dirty="0" smtClean="0"/>
              <a:t>, карбюратор</a:t>
            </a:r>
            <a:r>
              <a:rPr lang="ru-RU" dirty="0"/>
              <a:t>, сцепление, коробку передач и водяной радиатор охлаждения.</a:t>
            </a:r>
          </a:p>
          <a:p>
            <a:r>
              <a:rPr lang="ru-RU" dirty="0"/>
              <a:t>В 1882 году организовал акционерное предприятие «</a:t>
            </a:r>
            <a:r>
              <a:rPr lang="ru-RU" dirty="0" err="1"/>
              <a:t>Gasmotoren</a:t>
            </a:r>
            <a:r>
              <a:rPr lang="ru-RU" dirty="0"/>
              <a:t> </a:t>
            </a:r>
            <a:r>
              <a:rPr lang="ru-RU" dirty="0" err="1"/>
              <a:t>Fabrik</a:t>
            </a:r>
            <a:r>
              <a:rPr lang="ru-RU" dirty="0"/>
              <a:t> </a:t>
            </a:r>
            <a:r>
              <a:rPr lang="ru-RU" dirty="0" err="1"/>
              <a:t>Mannheim</a:t>
            </a:r>
            <a:r>
              <a:rPr lang="ru-RU" dirty="0"/>
              <a:t>», но уже в 1883 году покинул его. В том же году на основе велосипедной мастерской организовал компанию «</a:t>
            </a:r>
            <a:r>
              <a:rPr lang="ru-RU" dirty="0" err="1"/>
              <a:t>Benz</a:t>
            </a:r>
            <a:r>
              <a:rPr lang="ru-RU" dirty="0"/>
              <a:t> &amp; </a:t>
            </a:r>
            <a:r>
              <a:rPr lang="ru-RU" dirty="0" err="1"/>
              <a:t>Company</a:t>
            </a:r>
            <a:r>
              <a:rPr lang="ru-RU" dirty="0"/>
              <a:t> </a:t>
            </a:r>
            <a:r>
              <a:rPr lang="ru-RU" dirty="0" err="1"/>
              <a:t>Rheinische</a:t>
            </a:r>
            <a:r>
              <a:rPr lang="ru-RU" dirty="0"/>
              <a:t> </a:t>
            </a:r>
            <a:r>
              <a:rPr lang="ru-RU" dirty="0" err="1"/>
              <a:t>Gasmotoren-Fabrik</a:t>
            </a:r>
            <a:r>
              <a:rPr lang="ru-RU" dirty="0"/>
              <a:t>», известную также как «</a:t>
            </a:r>
            <a:r>
              <a:rPr lang="ru-RU" dirty="0" err="1"/>
              <a:t>Benz</a:t>
            </a:r>
            <a:r>
              <a:rPr lang="ru-RU" dirty="0"/>
              <a:t> &amp; </a:t>
            </a:r>
            <a:r>
              <a:rPr lang="ru-RU" dirty="0" err="1"/>
              <a:t>Cie</a:t>
            </a:r>
            <a:r>
              <a:rPr lang="ru-RU" dirty="0"/>
              <a:t>». Компания начала производить и продавать бензиновые двигатели. Здесь же </a:t>
            </a:r>
            <a:r>
              <a:rPr lang="ru-RU" dirty="0" err="1"/>
              <a:t>Бенц</a:t>
            </a:r>
            <a:r>
              <a:rPr lang="ru-RU" dirty="0"/>
              <a:t> сконструировал свой первый автомобиль.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788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629" y="109069"/>
            <a:ext cx="8911687" cy="128089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автомобиль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Карла Фридриха Михаэля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cdn14.img22.ria.ru/images/40045/76/400457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99" y="1292352"/>
            <a:ext cx="7205345" cy="474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05822" y="6300954"/>
            <a:ext cx="38339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http://ria.ru/infografika/20110703/396059363.html</a:t>
            </a:r>
          </a:p>
        </p:txBody>
      </p:sp>
    </p:spTree>
    <p:extLst>
      <p:ext uri="{BB962C8B-B14F-4D97-AF65-F5344CB8AC3E}">
        <p14:creationId xmlns:p14="http://schemas.microsoft.com/office/powerpoint/2010/main" val="358769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9716" y="51511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b="1" dirty="0" smtClean="0"/>
              <a:t>В </a:t>
            </a:r>
            <a:r>
              <a:rPr lang="ru-RU" sz="2400" b="1" dirty="0"/>
              <a:t>1926 </a:t>
            </a:r>
            <a:r>
              <a:rPr lang="ru-RU" sz="2400" dirty="0"/>
              <a:t>году компания </a:t>
            </a:r>
            <a:r>
              <a:rPr lang="ru-RU" sz="2400" dirty="0" err="1"/>
              <a:t>Бенца</a:t>
            </a:r>
            <a:r>
              <a:rPr lang="ru-RU" sz="2400" dirty="0"/>
              <a:t> объединилась с DMG </a:t>
            </a:r>
            <a:r>
              <a:rPr lang="ru-RU" sz="2400" dirty="0" err="1"/>
              <a:t>Готлиба</a:t>
            </a:r>
            <a:r>
              <a:rPr lang="ru-RU" sz="2400" dirty="0"/>
              <a:t> </a:t>
            </a:r>
            <a:r>
              <a:rPr lang="ru-RU" sz="2400" dirty="0" err="1"/>
              <a:t>Даймлера</a:t>
            </a:r>
            <a:r>
              <a:rPr lang="ru-RU" sz="2400" dirty="0"/>
              <a:t>. Новый автопроизводитель стал называться </a:t>
            </a:r>
            <a:r>
              <a:rPr lang="ru-RU" sz="2400" dirty="0" err="1"/>
              <a:t>Daimler-Benz</a:t>
            </a:r>
            <a:r>
              <a:rPr lang="ru-RU" sz="2400" dirty="0"/>
              <a:t>, а все автомобили получили название </a:t>
            </a:r>
            <a:r>
              <a:rPr lang="ru-RU" sz="2400" dirty="0" err="1"/>
              <a:t>Mercedes-Benz</a:t>
            </a:r>
            <a:r>
              <a:rPr lang="ru-RU" sz="2400" dirty="0"/>
              <a:t> - в честь Карла </a:t>
            </a:r>
            <a:r>
              <a:rPr lang="ru-RU" sz="2400" dirty="0" err="1"/>
              <a:t>Бенца</a:t>
            </a:r>
            <a:r>
              <a:rPr lang="ru-RU" sz="2400" dirty="0"/>
              <a:t> и лучшей машины </a:t>
            </a:r>
            <a:r>
              <a:rPr lang="ru-RU" sz="2400" dirty="0" err="1"/>
              <a:t>Даймлера</a:t>
            </a:r>
            <a:r>
              <a:rPr lang="ru-RU" sz="2400" dirty="0"/>
              <a:t> - </a:t>
            </a:r>
            <a:r>
              <a:rPr lang="ru-RU" sz="2400" dirty="0" err="1"/>
              <a:t>Mercedes</a:t>
            </a:r>
            <a:r>
              <a:rPr lang="ru-RU" sz="2400" dirty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8584" y="36109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Этот лозунг стал основой для знаменитой трехко­нечной звезды — логотипа современ­ной компании </a:t>
            </a:r>
            <a:r>
              <a:rPr lang="de-DE" dirty="0"/>
              <a:t>Mercedes- Benz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9716" y="2946312"/>
            <a:ext cx="9928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Двигате­ли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использования на земле, в небе и на море.</a:t>
            </a:r>
          </a:p>
        </p:txBody>
      </p:sp>
      <p:pic>
        <p:nvPicPr>
          <p:cNvPr id="5122" name="Picture 2" descr="http://xn--80aedunrbbkxf.xn--p1ai/attachments/Image/MB_neues_Desing_hell_geaendert.jpg?template=gene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07" y="4663834"/>
            <a:ext cx="2084705" cy="206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7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00.yaplakal.com/pics/pics_original/8/6/5/205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438"/>
            <a:ext cx="12192000" cy="73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06640" y="429768"/>
            <a:ext cx="4331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Эволюция автомобиля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3886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5954" y="1188720"/>
            <a:ext cx="616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создана на материале журнала Изобретатель и рационализатор. – 2011. - № 3.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62202" y="3131493"/>
            <a:ext cx="4077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Веб-сайт:    </a:t>
            </a:r>
            <a:r>
              <a:rPr lang="ru-RU" dirty="0" smtClean="0">
                <a:solidFill>
                  <a:srgbClr val="0070C0"/>
                </a:solidFill>
              </a:rPr>
              <a:t>http</a:t>
            </a:r>
            <a:r>
              <a:rPr lang="ru-RU" dirty="0">
                <a:solidFill>
                  <a:srgbClr val="0070C0"/>
                </a:solidFill>
              </a:rPr>
              <a:t>://www.i-r.ru/</a:t>
            </a:r>
          </a:p>
        </p:txBody>
      </p:sp>
      <p:pic>
        <p:nvPicPr>
          <p:cNvPr id="8194" name="Picture 2" descr="http://www.i-r.ru/images/covers/201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426">
            <a:off x="1600327" y="544448"/>
            <a:ext cx="2963512" cy="40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7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1273334"/>
            <a:ext cx="8911687" cy="128089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Праотцы автомобиля</a:t>
            </a:r>
            <a:endParaRPr lang="ru-RU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letopis.info/files/posts/imgs/415/201107190837_2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39" y="4087369"/>
            <a:ext cx="3051234" cy="2074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utohis.ru/images2/first-mercedes_only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12" y="4992624"/>
            <a:ext cx="3612763" cy="1581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utohis.ru/images10/fordm2_autohis.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972" y="1576959"/>
            <a:ext cx="2466284" cy="1954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4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613" y="162131"/>
            <a:ext cx="8911687" cy="128089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Миссионер Фердинанд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Фербист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654" y="1328929"/>
            <a:ext cx="53081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1668 г. Ему в голову </a:t>
            </a:r>
            <a:r>
              <a:rPr lang="ru-RU" dirty="0"/>
              <a:t>пришла идея поставить паровую машину на четырехколесную тележку, а </a:t>
            </a:r>
            <a:r>
              <a:rPr lang="ru-RU" dirty="0" smtClean="0"/>
              <a:t>вырывающийся </a:t>
            </a:r>
            <a:r>
              <a:rPr lang="ru-RU" dirty="0"/>
              <a:t>из котла пар направить на колесо с лопатками. Пар, </a:t>
            </a:r>
            <a:br>
              <a:rPr lang="ru-RU" dirty="0"/>
            </a:br>
            <a:r>
              <a:rPr lang="ru-RU" dirty="0"/>
              <a:t>поступавший под высоким давлением из нагретого котла, толкал колесо с </a:t>
            </a:r>
            <a:br>
              <a:rPr lang="ru-RU" dirty="0"/>
            </a:br>
            <a:r>
              <a:rPr lang="ru-RU" dirty="0"/>
              <a:t>лопастями, его ось крутила, ведущие колеса и тележка ехала. Для </a:t>
            </a:r>
            <a:br>
              <a:rPr lang="ru-RU" dirty="0"/>
            </a:br>
            <a:r>
              <a:rPr lang="ru-RU" dirty="0"/>
              <a:t>возможности поворачивать сзади к ней через примитивный шарнир </a:t>
            </a:r>
            <a:br>
              <a:rPr lang="ru-RU" dirty="0"/>
            </a:br>
            <a:r>
              <a:rPr lang="ru-RU" dirty="0"/>
              <a:t>прикреплялось пятое </a:t>
            </a:r>
            <a:r>
              <a:rPr lang="ru-RU" dirty="0" smtClean="0"/>
              <a:t>колесо. </a:t>
            </a:r>
            <a:r>
              <a:rPr lang="ru-RU" dirty="0"/>
              <a:t>Длина «автомобиля» </a:t>
            </a:r>
            <a:r>
              <a:rPr lang="ru-RU" dirty="0" err="1"/>
              <a:t>Фербиста</a:t>
            </a:r>
            <a:r>
              <a:rPr lang="ru-RU" dirty="0"/>
              <a:t> составляла лишь </a:t>
            </a:r>
            <a:br>
              <a:rPr lang="ru-RU" dirty="0"/>
            </a:br>
            <a:r>
              <a:rPr lang="ru-RU" dirty="0"/>
              <a:t>600 миллиметров. То была всего-навсего механическая игрушка, </a:t>
            </a:r>
            <a:br>
              <a:rPr lang="ru-RU" dirty="0"/>
            </a:br>
            <a:r>
              <a:rPr lang="ru-RU" dirty="0"/>
              <a:t>изготовленная для сына китайского императора</a:t>
            </a:r>
          </a:p>
        </p:txBody>
      </p:sp>
      <p:pic>
        <p:nvPicPr>
          <p:cNvPr id="3074" name="Picture 2" descr="Le Pere Ferdinand Verbi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371" y="162131"/>
            <a:ext cx="2517775" cy="2983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onspekta.net/studopediainfo/baza9/520097277219.files/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2509"/>
          <a:stretch/>
        </p:blipFill>
        <p:spPr bwMode="auto">
          <a:xfrm>
            <a:off x="6521746" y="3729586"/>
            <a:ext cx="4096512" cy="2571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438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317" y="157766"/>
            <a:ext cx="8911687" cy="128089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 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 Исаак Ньютон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708" y="1661160"/>
            <a:ext cx="6920548" cy="3627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одном </a:t>
            </a:r>
            <a:r>
              <a:rPr lang="ru-RU" dirty="0"/>
              <a:t>из своих трудов по механике, написанном в 1680 году, Исаак </a:t>
            </a:r>
            <a:r>
              <a:rPr lang="ru-RU" dirty="0" smtClean="0"/>
              <a:t>Ньютон описал </a:t>
            </a:r>
            <a:r>
              <a:rPr lang="ru-RU" dirty="0"/>
              <a:t>экипаж, движущейся благодаря реактивной силе </a:t>
            </a:r>
            <a:r>
              <a:rPr lang="ru-RU" dirty="0" smtClean="0"/>
              <a:t>пара. </a:t>
            </a:r>
            <a:r>
              <a:rPr lang="ru-RU" dirty="0"/>
              <a:t>То есть в паровом автомобиле Ньютона был применен несколько иной принцип движения, чем предложенный </a:t>
            </a:r>
            <a:r>
              <a:rPr lang="ru-RU" dirty="0" err="1"/>
              <a:t>Фербистом</a:t>
            </a:r>
            <a:endParaRPr lang="ru-RU" dirty="0"/>
          </a:p>
        </p:txBody>
      </p:sp>
      <p:pic>
        <p:nvPicPr>
          <p:cNvPr id="4098" name="Picture 2" descr="http://konspekta.net/studopediainfo/baza9/520097277219.files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04" y="4177284"/>
            <a:ext cx="5265155" cy="2221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okrov3.narod.ru/slide0010_image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0" y="597174"/>
            <a:ext cx="2335467" cy="3206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8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748" y="146692"/>
            <a:ext cx="8911687" cy="128089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Офицер Никола Жозеф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Кюньо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841" y="1760820"/>
            <a:ext cx="43005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Французский артиллеристский офицер построил </a:t>
            </a:r>
          </a:p>
          <a:p>
            <a:pPr algn="ctr"/>
            <a:r>
              <a:rPr lang="ru-RU" dirty="0" smtClean="0"/>
              <a:t>трехколесную паровую машину </a:t>
            </a:r>
            <a:r>
              <a:rPr lang="ru-RU" dirty="0"/>
              <a:t>«</a:t>
            </a:r>
            <a:r>
              <a:rPr lang="ru-RU" i="1" dirty="0"/>
              <a:t>движимой действием </a:t>
            </a:r>
            <a:endParaRPr lang="ru-RU" i="1" dirty="0" smtClean="0"/>
          </a:p>
          <a:p>
            <a:pPr algn="ctr"/>
            <a:r>
              <a:rPr lang="ru-RU" i="1" dirty="0" smtClean="0"/>
              <a:t>водяного </a:t>
            </a:r>
            <a:r>
              <a:rPr lang="ru-RU" i="1" dirty="0"/>
              <a:t>пара, образуемого огнем</a:t>
            </a:r>
            <a:r>
              <a:rPr lang="ru-RU" dirty="0"/>
              <a:t>». Повозка была на </a:t>
            </a:r>
            <a:endParaRPr lang="ru-RU" dirty="0" smtClean="0"/>
          </a:p>
          <a:p>
            <a:pPr algn="ctr"/>
            <a:r>
              <a:rPr lang="ru-RU" dirty="0" smtClean="0"/>
              <a:t>трёх </a:t>
            </a:r>
            <a:r>
              <a:rPr lang="ru-RU" dirty="0"/>
              <a:t>деревянных колесах — одно впереди и два позади; </a:t>
            </a:r>
            <a:endParaRPr lang="ru-RU" dirty="0" smtClean="0"/>
          </a:p>
          <a:p>
            <a:pPr algn="ctr"/>
            <a:r>
              <a:rPr lang="ru-RU" dirty="0" smtClean="0"/>
              <a:t>она </a:t>
            </a:r>
            <a:r>
              <a:rPr lang="ru-RU" dirty="0"/>
              <a:t>была снабжена небольшим паровым котлом и </a:t>
            </a:r>
            <a:endParaRPr lang="ru-RU" dirty="0" smtClean="0"/>
          </a:p>
          <a:p>
            <a:pPr algn="ctr"/>
            <a:r>
              <a:rPr lang="ru-RU" dirty="0" smtClean="0"/>
              <a:t>машиной </a:t>
            </a:r>
            <a:r>
              <a:rPr lang="ru-RU" dirty="0"/>
              <a:t>с вертикальным паровым цилиндром, </a:t>
            </a:r>
            <a:endParaRPr lang="ru-RU" dirty="0" smtClean="0"/>
          </a:p>
          <a:p>
            <a:pPr algn="ctr"/>
            <a:r>
              <a:rPr lang="ru-RU" dirty="0" smtClean="0"/>
              <a:t>вращающей </a:t>
            </a:r>
            <a:r>
              <a:rPr lang="ru-RU" dirty="0"/>
              <a:t>переднее колесо, снабженное зубцами</a:t>
            </a:r>
          </a:p>
        </p:txBody>
      </p:sp>
      <p:pic>
        <p:nvPicPr>
          <p:cNvPr id="5122" name="Picture 2" descr="https://upload.wikimedia.org/wikipedia/commons/thumb/5/56/FardierdeCugnot20050111.jpg/280px-FardierdeCugnot20050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2" y="4366895"/>
            <a:ext cx="3444367" cy="1906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8" name="Picture 8" descr="http://img0.liveinternet.ru/images/attach/c/10/110/481/110481600_Cug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93" y="371000"/>
            <a:ext cx="2775600" cy="3012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325" y="176054"/>
            <a:ext cx="8911687" cy="128089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Механик Уильям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Мердок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941" y="1500724"/>
            <a:ext cx="4604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1786 году Уильям продемонстрировал модель трехколесной повозки высотой около 0,5 м с маленьким паровым котлом, под которым зажигалась Спиртовка. Вертикально на котле был установлен цилиндр шток которого передавал поступательное движение на ось с помощью шатуна. </a:t>
            </a:r>
            <a:endParaRPr lang="ru-RU" dirty="0"/>
          </a:p>
        </p:txBody>
      </p:sp>
      <p:pic>
        <p:nvPicPr>
          <p:cNvPr id="6146" name="Picture 2" descr="https://upload.wikimedia.org/wikipedia/commons/thumb/d/d8/William_Murdoch_%281754-1839%29.jpg/200px-William_Murdoch_%281754-1839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20" y="176054"/>
            <a:ext cx="2272919" cy="2977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onspekta.net/studopediainfo/baza9/520097277219.files/image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9123"/>
          <a:stretch/>
        </p:blipFill>
        <p:spPr bwMode="auto">
          <a:xfrm>
            <a:off x="5056632" y="3978592"/>
            <a:ext cx="3465576" cy="25717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9501" y="1538510"/>
            <a:ext cx="8911687" cy="1280890"/>
          </a:xfrm>
        </p:spPr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истории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6704" y="3383280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Карл </a:t>
            </a:r>
            <a:r>
              <a:rPr lang="ru-RU" sz="2800" b="1" dirty="0" err="1" smtClean="0"/>
              <a:t>Бенц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Готлиб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Даймлер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5394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4269" y="323331"/>
            <a:ext cx="864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Официальная история автомобиля насчитывает 130 лет. А у истоков стояли</a:t>
            </a:r>
            <a:endParaRPr lang="ru-RU" sz="2800" b="1" dirty="0"/>
          </a:p>
        </p:txBody>
      </p:sp>
      <p:pic>
        <p:nvPicPr>
          <p:cNvPr id="8194" name="Picture 2" descr="http://cdn.tvc.ru/pictures/o/148/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48" y="1865414"/>
            <a:ext cx="2674361" cy="35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216" y="567842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Карл Фридрих Михаэль </a:t>
            </a:r>
            <a:r>
              <a:rPr lang="ru-RU" dirty="0" err="1"/>
              <a:t>Бенц</a:t>
            </a:r>
            <a:r>
              <a:rPr lang="ru-RU" dirty="0"/>
              <a:t> </a:t>
            </a:r>
          </a:p>
        </p:txBody>
      </p:sp>
      <p:pic>
        <p:nvPicPr>
          <p:cNvPr id="8198" name="Picture 6" descr="http://autohis.ru/images11/gdaimler_autohis.r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r="32693" b="26151"/>
          <a:stretch/>
        </p:blipFill>
        <p:spPr bwMode="auto">
          <a:xfrm>
            <a:off x="6181666" y="1817304"/>
            <a:ext cx="3072384" cy="36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71616" y="5678424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Готлиб</a:t>
            </a:r>
            <a:r>
              <a:rPr lang="ru-RU" dirty="0" smtClean="0"/>
              <a:t> </a:t>
            </a:r>
            <a:r>
              <a:rPr lang="ru-RU" dirty="0"/>
              <a:t>Вильгельм </a:t>
            </a:r>
            <a:r>
              <a:rPr lang="ru-RU" dirty="0" err="1"/>
              <a:t>Даймлер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07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6160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8560" y="993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70960" y="1146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23360" y="1298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75760" y="145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28160" y="160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92906" y="250519"/>
            <a:ext cx="10495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Мировой славой общество моторов «</a:t>
            </a:r>
            <a:r>
              <a:rPr lang="ru-RU" sz="2000" dirty="0" err="1"/>
              <a:t>Даймлер</a:t>
            </a:r>
            <a:r>
              <a:rPr lang="ru-RU" sz="2000" dirty="0"/>
              <a:t>» обязано главным образом своим моторам и автомобилям «мер­седес», послужившим прототипом всем другим современным автомоби­лям. </a:t>
            </a:r>
            <a:r>
              <a:rPr lang="de-DE" sz="2000" dirty="0"/>
              <a:t>Daimler Motoren Gesellschaft (DMG) </a:t>
            </a:r>
            <a:r>
              <a:rPr lang="ru-RU" sz="2000" dirty="0"/>
              <a:t>ведет свое происхождение от основанной 1.03.1890 г. инженером </a:t>
            </a:r>
            <a:r>
              <a:rPr lang="ru-RU" sz="2000" dirty="0" err="1"/>
              <a:t>Готлибом</a:t>
            </a:r>
            <a:r>
              <a:rPr lang="ru-RU" sz="2000" dirty="0"/>
              <a:t> </a:t>
            </a:r>
            <a:r>
              <a:rPr lang="ru-RU" sz="2000" dirty="0" err="1"/>
              <a:t>Даймлером</a:t>
            </a:r>
            <a:r>
              <a:rPr lang="ru-RU" sz="2000" dirty="0"/>
              <a:t> в </a:t>
            </a:r>
            <a:r>
              <a:rPr lang="ru-RU" sz="2000" dirty="0" err="1"/>
              <a:t>Каннштатте</a:t>
            </a:r>
            <a:r>
              <a:rPr lang="ru-RU" sz="2000" dirty="0"/>
              <a:t> испытательной мастерской по произ­водству небольших мощных </a:t>
            </a:r>
            <a:r>
              <a:rPr lang="ru-RU" sz="2000" dirty="0" smtClean="0"/>
              <a:t>двигате­лей</a:t>
            </a:r>
            <a:r>
              <a:rPr lang="ru-RU" sz="2000" b="1" dirty="0" smtClean="0"/>
              <a:t> </a:t>
            </a:r>
            <a:r>
              <a:rPr lang="ru-RU" sz="2000" dirty="0"/>
              <a:t>для использования на земле, в небе и на море. </a:t>
            </a:r>
          </a:p>
        </p:txBody>
      </p:sp>
      <p:pic>
        <p:nvPicPr>
          <p:cNvPr id="1028" name="Picture 4" descr="http://farm4.static.flickr.com/3142/2542524024_106b4bd9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43" y="2679133"/>
            <a:ext cx="3262884" cy="32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2880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</TotalTime>
  <Words>423</Words>
  <Application>Microsoft Office PowerPoint</Application>
  <PresentationFormat>Широкоэкранный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Автомобиль. Из  истории создания…</vt:lpstr>
      <vt:lpstr>Праотцы автомобиля</vt:lpstr>
      <vt:lpstr>Миссионер Фердинанд Фербист</vt:lpstr>
      <vt:lpstr>Математик и физик Исаак Ньютон</vt:lpstr>
      <vt:lpstr>Офицер Никола Жозеф Кюньо</vt:lpstr>
      <vt:lpstr>Механик Уильям Мердок</vt:lpstr>
      <vt:lpstr>Начало истории</vt:lpstr>
      <vt:lpstr>Презентация PowerPoint</vt:lpstr>
      <vt:lpstr>Презентация PowerPoint</vt:lpstr>
      <vt:lpstr>В 1899 г. был выпущен первый автомобиль фир­мы DMG «мерседес», названный по имени дочери совладельца компании Эмиля Елинека, в те годы ведущего конструктора фирмы. </vt:lpstr>
      <vt:lpstr>Презентация PowerPoint</vt:lpstr>
      <vt:lpstr>1886 год – первый четырехколесный автомобиль</vt:lpstr>
      <vt:lpstr>Успехи Карла Фридриха Михаэля Бенца</vt:lpstr>
      <vt:lpstr>Первый автомобиль Карла Фридриха Михаэля Бенца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автомобилем на «ТЫ»!</dc:title>
  <dc:creator>HOME</dc:creator>
  <cp:lastModifiedBy>HOME</cp:lastModifiedBy>
  <cp:revision>19</cp:revision>
  <dcterms:created xsi:type="dcterms:W3CDTF">2016-01-25T13:34:49Z</dcterms:created>
  <dcterms:modified xsi:type="dcterms:W3CDTF">2016-01-26T10:19:13Z</dcterms:modified>
</cp:coreProperties>
</file>